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24" r:id="rId3"/>
    <p:sldId id="300" r:id="rId4"/>
    <p:sldId id="301" r:id="rId5"/>
    <p:sldId id="307" r:id="rId6"/>
    <p:sldId id="318" r:id="rId7"/>
    <p:sldId id="308" r:id="rId8"/>
    <p:sldId id="310" r:id="rId9"/>
    <p:sldId id="311" r:id="rId10"/>
    <p:sldId id="312" r:id="rId11"/>
    <p:sldId id="319" r:id="rId12"/>
    <p:sldId id="321" r:id="rId13"/>
    <p:sldId id="320" r:id="rId14"/>
    <p:sldId id="322" r:id="rId15"/>
    <p:sldId id="306" r:id="rId16"/>
    <p:sldId id="314" r:id="rId17"/>
    <p:sldId id="315" r:id="rId18"/>
    <p:sldId id="313" r:id="rId19"/>
    <p:sldId id="316" r:id="rId20"/>
    <p:sldId id="317" r:id="rId21"/>
    <p:sldId id="323" r:id="rId22"/>
    <p:sldId id="274" r:id="rId23"/>
  </p:sldIdLst>
  <p:sldSz cx="9144000" cy="5143500" type="screen16x9"/>
  <p:notesSz cx="6858000" cy="9144000"/>
  <p:embeddedFontLst>
    <p:embeddedFont>
      <p:font typeface="Lora" pitchFamily="2" charset="0"/>
      <p:regular r:id="rId25"/>
      <p:bold r:id="rId26"/>
      <p:italic r:id="rId27"/>
      <p:boldItalic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A321C80-213D-477C-9DAA-6B8BAD94F95B}">
          <p14:sldIdLst>
            <p14:sldId id="256"/>
            <p14:sldId id="324"/>
            <p14:sldId id="300"/>
            <p14:sldId id="301"/>
            <p14:sldId id="307"/>
            <p14:sldId id="318"/>
            <p14:sldId id="308"/>
            <p14:sldId id="310"/>
            <p14:sldId id="311"/>
            <p14:sldId id="312"/>
            <p14:sldId id="319"/>
            <p14:sldId id="321"/>
            <p14:sldId id="320"/>
            <p14:sldId id="322"/>
            <p14:sldId id="306"/>
            <p14:sldId id="314"/>
            <p14:sldId id="315"/>
            <p14:sldId id="313"/>
            <p14:sldId id="316"/>
            <p14:sldId id="317"/>
            <p14:sldId id="323"/>
          </p14:sldIdLst>
        </p14:section>
        <p14:section name="Untitled Section" id="{0079FDC3-8A22-42AF-95E3-89C6BCB8A55C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115" d="100"/>
          <a:sy n="115" d="100"/>
        </p:scale>
        <p:origin x="2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38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fedesoriano/stroke-prediction-dataset/meta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439174" y="1244610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Heart Stroke</a:t>
            </a:r>
            <a:r>
              <a:rPr lang="en" dirty="0"/>
              <a:t> - Prediction Analysis</a:t>
            </a:r>
            <a:endParaRPr dirty="0"/>
          </a:p>
        </p:txBody>
      </p:sp>
      <p:grpSp>
        <p:nvGrpSpPr>
          <p:cNvPr id="2" name="Google Shape;936;p48">
            <a:extLst>
              <a:ext uri="{FF2B5EF4-FFF2-40B4-BE49-F238E27FC236}">
                <a16:creationId xmlns:a16="http://schemas.microsoft.com/office/drawing/2014/main" id="{27F52501-F02C-99AB-67F0-25BC689042D2}"/>
              </a:ext>
            </a:extLst>
          </p:cNvPr>
          <p:cNvGrpSpPr/>
          <p:nvPr/>
        </p:nvGrpSpPr>
        <p:grpSpPr>
          <a:xfrm>
            <a:off x="1220174" y="3524597"/>
            <a:ext cx="337078" cy="315884"/>
            <a:chOff x="2583100" y="2973775"/>
            <a:chExt cx="461550" cy="437200"/>
          </a:xfrm>
        </p:grpSpPr>
        <p:sp>
          <p:nvSpPr>
            <p:cNvPr id="3" name="Google Shape;937;p48">
              <a:extLst>
                <a:ext uri="{FF2B5EF4-FFF2-40B4-BE49-F238E27FC236}">
                  <a16:creationId xmlns:a16="http://schemas.microsoft.com/office/drawing/2014/main" id="{7E839DCC-04EB-DA21-5380-341A753E2EB6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8;p48">
              <a:extLst>
                <a:ext uri="{FF2B5EF4-FFF2-40B4-BE49-F238E27FC236}">
                  <a16:creationId xmlns:a16="http://schemas.microsoft.com/office/drawing/2014/main" id="{78FAA299-1419-31F5-8134-CD320732CBB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33C3C4-20C2-5CCF-8E96-FE9D60000C44}"/>
              </a:ext>
            </a:extLst>
          </p:cNvPr>
          <p:cNvSpPr txBox="1"/>
          <p:nvPr/>
        </p:nvSpPr>
        <p:spPr>
          <a:xfrm>
            <a:off x="117071" y="3898890"/>
            <a:ext cx="7121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Harini Prabha Baskar Jayanthi</a:t>
            </a:r>
          </a:p>
          <a:p>
            <a:r>
              <a:rPr lang="en-US" sz="1100" dirty="0"/>
              <a:t>Salma Chanbasha Nandikotkur</a:t>
            </a:r>
          </a:p>
          <a:p>
            <a:r>
              <a:rPr lang="en-US" sz="1100" dirty="0" err="1"/>
              <a:t>Prathyusha</a:t>
            </a:r>
            <a:r>
              <a:rPr lang="en-US" sz="1100" dirty="0"/>
              <a:t> </a:t>
            </a:r>
            <a:r>
              <a:rPr lang="en-US" sz="1100" dirty="0" err="1"/>
              <a:t>Parimi</a:t>
            </a:r>
            <a:endParaRPr lang="en-US" sz="1100" dirty="0"/>
          </a:p>
          <a:p>
            <a:r>
              <a:rPr lang="en-US" sz="1100" dirty="0"/>
              <a:t>Sandhya </a:t>
            </a:r>
            <a:r>
              <a:rPr lang="en-US" sz="1100" dirty="0" err="1"/>
              <a:t>Sree</a:t>
            </a:r>
            <a:r>
              <a:rPr lang="en-US" sz="1100" dirty="0"/>
              <a:t> </a:t>
            </a:r>
            <a:r>
              <a:rPr lang="en-US" sz="1100" dirty="0" err="1"/>
              <a:t>Agolu</a:t>
            </a:r>
            <a:endParaRPr lang="en-US" sz="1100" dirty="0"/>
          </a:p>
          <a:p>
            <a:r>
              <a:rPr lang="en-US" sz="1100" dirty="0"/>
              <a:t>Satish </a:t>
            </a:r>
            <a:r>
              <a:rPr lang="en-US" sz="1100" dirty="0" err="1"/>
              <a:t>Tirumalapudi</a:t>
            </a:r>
            <a:endParaRPr lang="en-US" sz="1100" dirty="0"/>
          </a:p>
          <a:p>
            <a:r>
              <a:rPr lang="en-US" sz="1100" dirty="0"/>
              <a:t>Anwar Shaikh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9649-8BF0-F474-6FD8-2D5FF2CD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vs Stroke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675D-14E5-8DC9-814A-0A2C49E9D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Patients with stroke events by Age</a:t>
            </a:r>
          </a:p>
          <a:p>
            <a:pPr marL="7620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4EA5D-2795-E410-B4E5-20C169396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E1770-75AA-163C-08CE-6E1C7C47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75" y="2207832"/>
            <a:ext cx="3685225" cy="252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4EE2A-B28A-B85E-4984-7863C8D2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55" y="2207832"/>
            <a:ext cx="3600372" cy="24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4D2D-A487-3CED-3DCE-FC4A1D14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habits vs Stroke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C9474-1F39-D3F2-4A95-D42DFD546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600" dirty="0">
                <a:solidFill>
                  <a:srgbClr val="333333"/>
                </a:solidFill>
                <a:latin typeface="Quattrocento Sans" panose="020B0502050000020003" pitchFamily="34" charset="0"/>
              </a:rPr>
              <a:t>T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Quattrocento Sans" panose="020B0502050000020003" pitchFamily="34" charset="0"/>
              </a:rPr>
              <a:t>he relation between smoking habits and stroke events</a:t>
            </a:r>
            <a:endParaRPr lang="en-US" sz="1600" dirty="0">
              <a:latin typeface="Quattrocento Sans" panose="020B05020500000200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584E9-B526-5549-3C63-7C3A1EC2B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7474-4FF9-C9FF-2C61-5F2746BF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31" y="2139248"/>
            <a:ext cx="3878400" cy="2455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BFFF5-1D1C-ACA9-2958-678FF3C6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31" y="2183281"/>
            <a:ext cx="3662096" cy="24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3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9D21-D81F-E134-191D-D76D6E5A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tension vs Stroke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C6899-4CED-E97E-F916-CB4B475C8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600" b="0" i="0" dirty="0">
                <a:solidFill>
                  <a:srgbClr val="333333"/>
                </a:solidFill>
                <a:effectLst/>
                <a:latin typeface="Quattrocento Sans" panose="020B0502050000020003" pitchFamily="34" charset="0"/>
              </a:rPr>
              <a:t>compare the hypertension factor with stroke events now</a:t>
            </a:r>
            <a:endParaRPr lang="en-US" sz="1600" dirty="0">
              <a:latin typeface="Quattrocento Sans" panose="020B05020500000200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EA50-F5D7-45C9-31BC-CED342817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EB1E5-E8A2-A153-E82B-3D5902DD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01" y="2232837"/>
            <a:ext cx="3673532" cy="236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E90C5-2CFF-9505-BEE3-A6EBA049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95" y="2232837"/>
            <a:ext cx="3673532" cy="24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3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C825-002A-C906-BF25-2868C837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8516F-CAA2-5202-05E6-94BF96A57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IN" sz="1600" dirty="0">
                <a:solidFill>
                  <a:srgbClr val="333333"/>
                </a:solidFill>
                <a:latin typeface="Quattrocento Sans" panose="020B0502050000020003" pitchFamily="34" charset="0"/>
              </a:rPr>
              <a:t>T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Quattrocento Sans" panose="020B0502050000020003" pitchFamily="34" charset="0"/>
              </a:rPr>
              <a:t>he comparations of stroke events and a heart disease background</a:t>
            </a:r>
          </a:p>
          <a:p>
            <a:pPr marL="76200" indent="0">
              <a:buNone/>
            </a:pPr>
            <a:endParaRPr lang="en-US" sz="1600" dirty="0">
              <a:latin typeface="Quattrocento Sans" panose="020B05020500000200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BC92D-2D29-FD2F-0896-6D6E1C793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F7805-8D31-B1B7-2AD2-720342DC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2295152"/>
            <a:ext cx="3700130" cy="2359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FAE87-284C-250C-BC96-C7455CE6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028" y="2295152"/>
            <a:ext cx="3886199" cy="25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7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5704-2DC2-4C11-9BB2-0FA7B7F0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F4FE5-FD58-A4D0-62EC-99E31F26A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b="0" i="0" dirty="0">
                <a:solidFill>
                  <a:srgbClr val="333333"/>
                </a:solidFill>
                <a:effectLst/>
                <a:latin typeface="Quattrocento Sans" panose="020B0502050000020003" pitchFamily="34" charset="0"/>
              </a:rPr>
              <a:t>Distribution of BMI and the average glucose level of patients</a:t>
            </a:r>
          </a:p>
          <a:p>
            <a:pPr marL="76200" indent="0">
              <a:buNone/>
            </a:pPr>
            <a:endParaRPr lang="en-US" sz="1400" dirty="0">
              <a:latin typeface="Quattrocento Sans" panose="020B05020500000200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160F8-C057-5E77-E1B1-1E744FF51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58A60-06D9-C66E-7EFA-12C0430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0" y="2213970"/>
            <a:ext cx="3749395" cy="25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185CC-0A94-0A3B-B1C2-FE5B1573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99" y="2244071"/>
            <a:ext cx="3467595" cy="24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3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8A5A-45B7-A50C-D1A8-CC77F1B9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 </a:t>
            </a:r>
            <a:r>
              <a:rPr lang="en" dirty="0">
                <a:highlight>
                  <a:schemeClr val="accent1"/>
                </a:highlight>
              </a:rPr>
              <a:t>ML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26B7-210F-B69E-62B1-9E3A4D3E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356" y="1616470"/>
            <a:ext cx="7348594" cy="3112200"/>
          </a:xfrm>
        </p:spPr>
        <p:txBody>
          <a:bodyPr/>
          <a:lstStyle/>
          <a:p>
            <a:r>
              <a:rPr lang="en-US" sz="1400" dirty="0"/>
              <a:t>The Machine learning models we applied for this dataset are: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r>
              <a:rPr lang="en-US" sz="1200" dirty="0"/>
              <a:t>Logistic Regression</a:t>
            </a:r>
          </a:p>
          <a:p>
            <a:pPr lvl="1"/>
            <a:r>
              <a:rPr lang="en-US" sz="1200" dirty="0"/>
              <a:t>Random Forests</a:t>
            </a:r>
          </a:p>
          <a:p>
            <a:pPr lvl="1"/>
            <a:r>
              <a:rPr lang="en-US" sz="1200" dirty="0"/>
              <a:t>K-Nearest Neighbor</a:t>
            </a:r>
          </a:p>
          <a:p>
            <a:pPr lvl="1"/>
            <a:r>
              <a:rPr lang="en-US" sz="1200" dirty="0"/>
              <a:t>Neural Networks</a:t>
            </a:r>
          </a:p>
          <a:p>
            <a:pPr lvl="1"/>
            <a:r>
              <a:rPr lang="en-US" sz="1200" dirty="0"/>
              <a:t>Ensemble using weighted average</a:t>
            </a:r>
          </a:p>
          <a:p>
            <a:pPr lvl="1"/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93E8-27E4-BD9D-30A6-E6DBFF928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" name="Google Shape;250;p25">
            <a:extLst>
              <a:ext uri="{FF2B5EF4-FFF2-40B4-BE49-F238E27FC236}">
                <a16:creationId xmlns:a16="http://schemas.microsoft.com/office/drawing/2014/main" id="{D6C80C93-18B2-9118-1FB5-0B1855C5DABD}"/>
              </a:ext>
            </a:extLst>
          </p:cNvPr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" name="Google Shape;251;p25">
              <a:extLst>
                <a:ext uri="{FF2B5EF4-FFF2-40B4-BE49-F238E27FC236}">
                  <a16:creationId xmlns:a16="http://schemas.microsoft.com/office/drawing/2014/main" id="{0CD6FDB3-EA8D-A1B6-035D-00DE7E5BE889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2;p25">
              <a:extLst>
                <a:ext uri="{FF2B5EF4-FFF2-40B4-BE49-F238E27FC236}">
                  <a16:creationId xmlns:a16="http://schemas.microsoft.com/office/drawing/2014/main" id="{14172955-947A-E23C-3405-B402A487E3C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3;p25">
              <a:extLst>
                <a:ext uri="{FF2B5EF4-FFF2-40B4-BE49-F238E27FC236}">
                  <a16:creationId xmlns:a16="http://schemas.microsoft.com/office/drawing/2014/main" id="{8021A97E-41B4-366E-683D-82CD92D871C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4;p25">
              <a:extLst>
                <a:ext uri="{FF2B5EF4-FFF2-40B4-BE49-F238E27FC236}">
                  <a16:creationId xmlns:a16="http://schemas.microsoft.com/office/drawing/2014/main" id="{3AFC33EE-E8A7-5908-1474-B5BB0352B642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843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D331-8437-2579-B755-448499B3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6A8B-F976-0254-BFF6-088E82448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0883A-4940-C506-370C-0214435F9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1DE34-92D9-F304-E1DE-E3B71185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95" y="1417059"/>
            <a:ext cx="3383220" cy="32371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5DC373D-6FE5-1E99-F668-D3BD6B23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6" y="1401814"/>
            <a:ext cx="2877300" cy="34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07D5-42B6-48E3-3C0D-EE566AAB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4A89F-590E-86A4-3AE0-EBD567557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5B2A-8993-2EA3-0F41-0D14EDC18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06B69-2F0A-7EB4-37D2-D3432943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71" y="2315211"/>
            <a:ext cx="2413591" cy="24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85334-4D82-F054-F650-B6B7BE7B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50" y="2170896"/>
            <a:ext cx="2656145" cy="27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3407-0808-2877-3F9E-2AF6D952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91555-74C4-E865-3258-93F3828FD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CA82-DFFB-9B5B-FDF0-2474021DD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5CD78-C8ED-2EBF-0CB8-1F72C4B3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2277608"/>
            <a:ext cx="2591981" cy="2472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D246D-D2D5-59B7-1677-E2DA08FC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50" y="1595738"/>
            <a:ext cx="3386436" cy="33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B00B-5080-1928-A923-5728B74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78C80-F248-7B66-C3FE-17410730E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A29A6-7A73-3F20-6691-35B34BEBD7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6187C-FFDF-00A4-1926-CC17B41D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3" y="1378445"/>
            <a:ext cx="5769175" cy="33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1651-4A1E-C81C-66EB-D9C0A13E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2442605" cy="4356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90B60-CCF2-2E3D-6857-4800F017A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Heart Stroke is one of the severe health hazards; therefore, early heart stroke prediction helps the society to save human lives. 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objective can be achieved using the machine learning techniques. 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this project, machine learning models are applied on well known heart stroke classification data-set.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215F8-77C5-B209-98EF-91781DD70A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497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8B1-8E8F-D46B-2501-45D5B8F6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1163782"/>
            <a:ext cx="3878400" cy="167930"/>
          </a:xfrm>
        </p:spPr>
        <p:txBody>
          <a:bodyPr/>
          <a:lstStyle/>
          <a:p>
            <a:r>
              <a:rPr lang="en-US" dirty="0"/>
              <a:t>Ensemble Model: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67594-7CF1-786E-F578-1C2365FD0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20AFA-0696-C5C4-9983-4236D204CC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91186-40F2-D90E-FEA7-296328AC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95" y="1776970"/>
            <a:ext cx="3258967" cy="3169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B9AF52-05A5-5D30-6AAA-2C3EA346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08" y="2186374"/>
            <a:ext cx="2593027" cy="25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8B1-8E8F-D46B-2501-45D5B8F6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01" y="1181336"/>
            <a:ext cx="3902249" cy="15037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Conclusion: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67594-7CF1-786E-F578-1C2365FD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61" y="1402837"/>
            <a:ext cx="7515089" cy="332583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Lora" pitchFamily="2" charset="0"/>
              </a:rPr>
              <a:t>Age is a major risk factor for stroke.</a:t>
            </a:r>
            <a:r>
              <a:rPr lang="en-US" sz="1400" b="0" i="0" dirty="0">
                <a:effectLst/>
                <a:latin typeface="Lora" pitchFamily="2" charset="0"/>
              </a:rPr>
              <a:t> As we get older we are more at risk to suffer a stroke.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Lora" pitchFamily="2" charset="0"/>
              </a:rPr>
              <a:t>Males and females both suffer stroke at a similar rate.</a:t>
            </a:r>
            <a:r>
              <a:rPr lang="en-US" sz="1400" b="0" i="0" dirty="0">
                <a:effectLst/>
                <a:latin typeface="Lora" pitchFamily="2" charset="0"/>
              </a:rPr>
              <a:t> However, females have been shown to suffer strokes at younger ages than males.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Lora" pitchFamily="2" charset="0"/>
              </a:rPr>
              <a:t>Heart problems like hypertension and heart disease greatly increase the risk of stroke.</a:t>
            </a:r>
            <a:endParaRPr lang="en-US" sz="1400" b="0" i="0" dirty="0">
              <a:effectLst/>
              <a:latin typeface="Lora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Lora" pitchFamily="2" charset="0"/>
              </a:rPr>
              <a:t>People who have been married are at a higher risk of stroke.</a:t>
            </a:r>
            <a:r>
              <a:rPr lang="en-US" sz="1400" b="0" i="0" dirty="0">
                <a:effectLst/>
                <a:latin typeface="Lora" pitchFamily="2" charset="0"/>
              </a:rPr>
              <a:t> This may be due to higher levels of stress that occur during married 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Lora" pitchFamily="2" charset="0"/>
              </a:rPr>
              <a:t>We got better accuracy while using the Random Forest Machine learning model of 94.65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Lora" pitchFamily="2" charset="0"/>
              </a:rPr>
              <a:t>To improve variance and bias we used weighted average and got an accuracy of 94.65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Lora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>
              <a:latin typeface="Lora" pitchFamily="2" charset="0"/>
            </a:endParaRPr>
          </a:p>
          <a:p>
            <a:pPr marL="7620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20AFA-0696-C5C4-9983-4236D204CC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310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323" name="Google Shape;323;p30"/>
          <p:cNvCxnSpPr/>
          <p:nvPr/>
        </p:nvCxnSpPr>
        <p:spPr>
          <a:xfrm>
            <a:off x="36099" y="2236817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49"/>
            <a:ext cx="3879546" cy="2674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</a:t>
            </a:r>
            <a:endParaRPr sz="5400" dirty="0"/>
          </a:p>
        </p:txBody>
      </p:sp>
      <p:cxnSp>
        <p:nvCxnSpPr>
          <p:cNvPr id="325" name="Google Shape;325;p30"/>
          <p:cNvCxnSpPr/>
          <p:nvPr/>
        </p:nvCxnSpPr>
        <p:spPr>
          <a:xfrm>
            <a:off x="6199400" y="2236817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52122" y="1667267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05347" y="1976350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A560-A66A-5ED2-F8D7-33354749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2234"/>
            <a:ext cx="4001116" cy="494604"/>
          </a:xfrm>
        </p:spPr>
        <p:txBody>
          <a:bodyPr/>
          <a:lstStyle/>
          <a:p>
            <a:r>
              <a:rPr lang="en" dirty="0">
                <a:highlight>
                  <a:schemeClr val="accent1"/>
                </a:highlight>
              </a:rPr>
              <a:t>Data Source(Working Data set):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3B2D-B0F9-173C-62F7-596F89A35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386839"/>
            <a:ext cx="8275320" cy="3363011"/>
          </a:xfrm>
        </p:spPr>
        <p:txBody>
          <a:bodyPr/>
          <a:lstStyle/>
          <a:p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After thorough research we were able to find a dataset that could help us this analysis and prediction.</a:t>
            </a: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The dataset named Heart Stroke(healthcare-dataset-stroke-data.csv) is used to predict the heart stroke in a human and is for educational research purpose.</a:t>
            </a:r>
          </a:p>
          <a:p>
            <a:pPr marL="76200" indent="0">
              <a:buNone/>
            </a:pPr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Link: </a:t>
            </a:r>
            <a:r>
              <a:rPr lang="en-IN" sz="1400" b="0" i="0" u="sng" dirty="0">
                <a:solidFill>
                  <a:srgbClr val="23527C"/>
                </a:solidFill>
                <a:effectLst/>
                <a:latin typeface="Quattrocento Sans" panose="020B0502050000020003" pitchFamily="34" charset="0"/>
                <a:hlinkClick r:id="rId2"/>
              </a:rPr>
              <a:t>https://www.kaggle.com/fedesoriano/stroke-prediction-dataset/metadata</a:t>
            </a:r>
            <a:b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</a:br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pPr marL="76200" indent="0">
              <a:buNone/>
            </a:pP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9BE3-BC37-1A8A-5167-3222A0A06D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6" name="Google Shape;87;p13">
            <a:extLst>
              <a:ext uri="{FF2B5EF4-FFF2-40B4-BE49-F238E27FC236}">
                <a16:creationId xmlns:a16="http://schemas.microsoft.com/office/drawing/2014/main" id="{36D1EBF5-7A40-DE8A-7F8C-3DC237F0D250}"/>
              </a:ext>
            </a:extLst>
          </p:cNvPr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" name="Google Shape;88;p13">
              <a:extLst>
                <a:ext uri="{FF2B5EF4-FFF2-40B4-BE49-F238E27FC236}">
                  <a16:creationId xmlns:a16="http://schemas.microsoft.com/office/drawing/2014/main" id="{8B85EA4F-EE5B-4573-34F6-421A61315052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;p13">
              <a:extLst>
                <a:ext uri="{FF2B5EF4-FFF2-40B4-BE49-F238E27FC236}">
                  <a16:creationId xmlns:a16="http://schemas.microsoft.com/office/drawing/2014/main" id="{E0F7137A-881B-A541-C151-5F41B4DBC302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;p13">
              <a:extLst>
                <a:ext uri="{FF2B5EF4-FFF2-40B4-BE49-F238E27FC236}">
                  <a16:creationId xmlns:a16="http://schemas.microsoft.com/office/drawing/2014/main" id="{16A3FE8C-96A8-AB3E-9822-53C7B79A2739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;p13">
              <a:extLst>
                <a:ext uri="{FF2B5EF4-FFF2-40B4-BE49-F238E27FC236}">
                  <a16:creationId xmlns:a16="http://schemas.microsoft.com/office/drawing/2014/main" id="{D0D1B181-D126-04E9-AD82-20BDC6BFD336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7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highlight>
                  <a:schemeClr val="accent1"/>
                </a:highlight>
              </a:rPr>
              <a:t>Input/Output variables :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53440" y="1390150"/>
            <a:ext cx="7780020" cy="3570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sz="1400" u="sng" dirty="0">
              <a:latin typeface="Quattrocento Sans" panose="020B0502050000020003" pitchFamily="34" charset="0"/>
            </a:endParaRPr>
          </a:p>
          <a:p>
            <a:pPr algn="just">
              <a:buClr>
                <a:schemeClr val="accent1"/>
              </a:buClr>
            </a:pPr>
            <a:r>
              <a:rPr lang="en-US" altLang="en-US" sz="1400" dirty="0">
                <a:solidFill>
                  <a:srgbClr val="000000"/>
                </a:solidFill>
                <a:latin typeface="Quattrocento Sans" panose="020B0502050000020003" pitchFamily="34" charset="0"/>
                <a:ea typeface="Times New Roman" panose="02020603050405020304" pitchFamily="18" charset="0"/>
              </a:rPr>
              <a:t>The dataset we choose has 11 columns of different attributes that are considered for stroke detection.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Quattrocento Sans" panose="020B0502050000020003" pitchFamily="34" charset="0"/>
              <a:ea typeface="Times New Roman" panose="02020603050405020304" pitchFamily="18" charset="0"/>
            </a:endParaRPr>
          </a:p>
          <a:p>
            <a:pPr marL="76200" indent="0" algn="just">
              <a:buClr>
                <a:schemeClr val="accent1"/>
              </a:buClr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Quattrocento Sans" panose="020B0502050000020003" pitchFamily="34" charset="0"/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The input variables are id, gender, age,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hyper_tension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heart_disease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ever_married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work_type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residence_type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average_glucose_level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, BMI, </a:t>
            </a:r>
            <a:r>
              <a:rPr lang="en-US" sz="1400" dirty="0" err="1">
                <a:solidFill>
                  <a:srgbClr val="000000"/>
                </a:solidFill>
                <a:latin typeface="Quattrocento Sans" panose="020B0502050000020003" pitchFamily="34" charset="0"/>
              </a:rPr>
              <a:t>smoking_status</a:t>
            </a:r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 .</a:t>
            </a:r>
          </a:p>
          <a:p>
            <a:endParaRPr lang="en-US" sz="1400" dirty="0">
              <a:solidFill>
                <a:srgbClr val="000000"/>
              </a:solidFill>
              <a:latin typeface="Quattrocento Sans" panose="020B0502050000020003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The output variable(Dependent variable) is  “Stroke” which is 0/1.         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E8D0-0FAF-04E6-3B3A-E219DE2B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8054D-D11F-20B3-ED37-C99844E38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Replacing the Missing Values with Mean in BMI</a:t>
            </a:r>
          </a:p>
          <a:p>
            <a:endParaRPr lang="en-US" sz="1400" dirty="0"/>
          </a:p>
          <a:p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r>
              <a:rPr lang="en-US" sz="1400" dirty="0"/>
              <a:t>Dropping the irrelated features(ID)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97240-8EF5-764F-C717-E98167E2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A0838-6B0E-8A0E-1CBB-22F81E8D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06" y="2170805"/>
            <a:ext cx="6618767" cy="12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7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FF78-71AB-DF4A-056F-16F4B54D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EA47-D7CA-AB2D-D3E2-13F9FA686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" y="1634836"/>
            <a:ext cx="7337510" cy="3093834"/>
          </a:xfrm>
        </p:spPr>
        <p:txBody>
          <a:bodyPr/>
          <a:lstStyle/>
          <a:p>
            <a:r>
              <a:rPr lang="en-US" sz="1400" dirty="0"/>
              <a:t>One-Hot encoding:</a:t>
            </a:r>
          </a:p>
          <a:p>
            <a:pPr marL="76200" indent="0">
              <a:buNone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Quattrocento Sans" panose="020B0502050000020003" pitchFamily="34" charset="0"/>
              </a:rPr>
              <a:t>One Hot Encoding creates a new binary feature for each possible category and assigns a value of 1 to the feature of each sample that corresponds to its original category. </a:t>
            </a:r>
            <a:r>
              <a:rPr lang="en-IN" sz="1400" dirty="0">
                <a:solidFill>
                  <a:srgbClr val="000000"/>
                </a:solidFill>
                <a:latin typeface="Quattrocento Sans" panose="020B0502050000020003" pitchFamily="34" charset="0"/>
              </a:rPr>
              <a:t>For this dataset One-hot encoding is used to deal with categorical variables.</a:t>
            </a:r>
            <a:endParaRPr lang="en-US" sz="1400" dirty="0">
              <a:latin typeface="Quattrocento Sans" panose="020B0502050000020003" pitchFamily="34" charset="0"/>
            </a:endParaRPr>
          </a:p>
          <a:p>
            <a:pPr marL="76200" indent="0">
              <a:buNone/>
            </a:pPr>
            <a:endParaRPr lang="en-US" sz="1400" dirty="0"/>
          </a:p>
          <a:p>
            <a:r>
              <a:rPr lang="en-US" sz="1400" dirty="0"/>
              <a:t>To overcome imbalance data we performed oversampling</a:t>
            </a:r>
          </a:p>
          <a:p>
            <a:pPr marL="76200" indent="0">
              <a:buNone/>
            </a:pPr>
            <a:r>
              <a:rPr lang="en-IN" sz="1400" dirty="0">
                <a:solidFill>
                  <a:srgbClr val="333333"/>
                </a:solidFill>
                <a:latin typeface="Quattrocento Sans" panose="020B0502050000020003" pitchFamily="34" charset="0"/>
              </a:rPr>
              <a:t>That is</a:t>
            </a:r>
            <a:r>
              <a:rPr lang="en-IN" sz="1400" b="0" i="0" dirty="0">
                <a:solidFill>
                  <a:srgbClr val="333333"/>
                </a:solidFill>
                <a:effectLst/>
                <a:latin typeface="Quattrocento Sans" panose="020B0502050000020003" pitchFamily="34" charset="0"/>
              </a:rPr>
              <a:t> MWMOTE (Majority Weighted Minority Oversampling Technique) for oversampling the stroke class and reduce class imbalance.</a:t>
            </a:r>
            <a:endParaRPr lang="en-US" sz="1400" dirty="0">
              <a:latin typeface="Quattrocento Sans" panose="020B0502050000020003" pitchFamily="34" charset="0"/>
            </a:endParaRPr>
          </a:p>
          <a:p>
            <a:pPr marL="76200" indent="0">
              <a:buNone/>
            </a:pPr>
            <a:r>
              <a:rPr lang="en-IN" sz="1400" dirty="0"/>
              <a:t>oversampled &lt;- </a:t>
            </a:r>
            <a:r>
              <a:rPr lang="en-IN" sz="1400" dirty="0" err="1"/>
              <a:t>mwmote</a:t>
            </a:r>
            <a:r>
              <a:rPr lang="en-IN" sz="1400" dirty="0"/>
              <a:t>(data, </a:t>
            </a:r>
            <a:r>
              <a:rPr lang="en-IN" sz="1400" dirty="0" err="1"/>
              <a:t>classAttr</a:t>
            </a:r>
            <a:r>
              <a:rPr lang="en-IN" sz="1400" dirty="0"/>
              <a:t> = </a:t>
            </a:r>
            <a:r>
              <a:rPr lang="en-IN" sz="1400" dirty="0">
                <a:solidFill>
                  <a:srgbClr val="DD1144"/>
                </a:solidFill>
                <a:effectLst/>
              </a:rPr>
              <a:t>"stroke"</a:t>
            </a:r>
            <a:r>
              <a:rPr lang="en-IN" sz="1400" dirty="0"/>
              <a:t>, </a:t>
            </a:r>
            <a:r>
              <a:rPr lang="en-IN" sz="1400" dirty="0" err="1"/>
              <a:t>numInstances</a:t>
            </a:r>
            <a:r>
              <a:rPr lang="en-IN" sz="1400" dirty="0"/>
              <a:t> = </a:t>
            </a:r>
            <a:r>
              <a:rPr lang="en-IN" sz="1400" dirty="0">
                <a:solidFill>
                  <a:srgbClr val="009999"/>
                </a:solidFill>
                <a:effectLst/>
              </a:rPr>
              <a:t>500</a:t>
            </a:r>
            <a:r>
              <a:rPr lang="en-IN" sz="1400" dirty="0"/>
              <a:t>) oversampled &lt;- round(oversampled)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54817-C983-FC55-1BDD-B81EA87EB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257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8779-602A-9B14-3255-4B0EF8AB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3A6F5-81F4-9FD8-4324-7098804A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09" y="2034522"/>
            <a:ext cx="3310477" cy="2148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9412-2C2F-0360-C171-A5F10709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72" y="2348820"/>
            <a:ext cx="2728764" cy="17080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1B58B-72B0-B9B7-5995-46C9B242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791" y="1467750"/>
            <a:ext cx="7153283" cy="3282101"/>
          </a:xfrm>
        </p:spPr>
        <p:txBody>
          <a:bodyPr/>
          <a:lstStyle/>
          <a:p>
            <a:r>
              <a:rPr lang="en-US" sz="1800" dirty="0"/>
              <a:t>Comparing the stroke events based on patient’s gender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C117-ED87-FAB2-373D-F504E79C8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545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DC3E-1C9B-3948-F128-4571B02D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type vs Stroke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916EA-DE8F-DC30-F32D-117BF3E58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Influence of </a:t>
            </a:r>
            <a:r>
              <a:rPr lang="en-US" sz="1600" dirty="0" err="1"/>
              <a:t>work_type</a:t>
            </a:r>
            <a:r>
              <a:rPr lang="en-US" sz="1600" dirty="0"/>
              <a:t> in stroke events</a:t>
            </a:r>
          </a:p>
          <a:p>
            <a:pPr marL="76200" indent="0">
              <a:buNone/>
            </a:pPr>
            <a:endParaRPr lang="en-US" sz="1600" dirty="0"/>
          </a:p>
          <a:p>
            <a:endParaRPr lang="en-US" sz="1600" dirty="0"/>
          </a:p>
          <a:p>
            <a:pPr marL="7620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C20C0-F13E-A398-4126-21FFC568C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5CA25-D488-E897-7A6B-222F1EB1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4" y="2060120"/>
            <a:ext cx="6470196" cy="25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B42E-91F9-6AF6-73DE-11CE12F1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Residence vs Stroke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9AC09-EFAB-7F42-308E-DD2DD5BD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150" y="1518499"/>
            <a:ext cx="6809700" cy="3112200"/>
          </a:xfrm>
        </p:spPr>
        <p:txBody>
          <a:bodyPr/>
          <a:lstStyle/>
          <a:p>
            <a:r>
              <a:rPr lang="en-US" sz="1600" dirty="0"/>
              <a:t>Comparing the residence of patients with confirmed stroke events</a:t>
            </a:r>
          </a:p>
          <a:p>
            <a:pPr marL="7620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9DDA-03B0-1026-814D-580E455C6F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D936C-9A18-8C6E-7E9E-87D5FE07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3" y="2329944"/>
            <a:ext cx="3290207" cy="2069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E5C5E-E555-0C4C-1416-7C3ED51A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51" y="2300773"/>
            <a:ext cx="3178776" cy="20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684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621</Words>
  <Application>Microsoft Office PowerPoint</Application>
  <PresentationFormat>On-screen Show (16:9)</PresentationFormat>
  <Paragraphs>104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Lora</vt:lpstr>
      <vt:lpstr>Helvetica Neue</vt:lpstr>
      <vt:lpstr>Arial</vt:lpstr>
      <vt:lpstr>Quattrocento Sans</vt:lpstr>
      <vt:lpstr>Viola template</vt:lpstr>
      <vt:lpstr>Heart Stroke - Prediction Analysis</vt:lpstr>
      <vt:lpstr>Introduction</vt:lpstr>
      <vt:lpstr>Data Source(Working Data set):</vt:lpstr>
      <vt:lpstr> Input/Output variables :</vt:lpstr>
      <vt:lpstr>Data Preprocessing:</vt:lpstr>
      <vt:lpstr>Data Transformation:</vt:lpstr>
      <vt:lpstr>Exploratory Data Analysis:</vt:lpstr>
      <vt:lpstr>Work type vs Stroke events</vt:lpstr>
      <vt:lpstr>Residence vs Stroke events</vt:lpstr>
      <vt:lpstr>Age vs Stroke events</vt:lpstr>
      <vt:lpstr>Smoking habits vs Stroke events</vt:lpstr>
      <vt:lpstr>Hyper tension vs Stroke event</vt:lpstr>
      <vt:lpstr>PowerPoint Presentation</vt:lpstr>
      <vt:lpstr>PowerPoint Presentation</vt:lpstr>
      <vt:lpstr> ML Models</vt:lpstr>
      <vt:lpstr>LOGISTIC Regression</vt:lpstr>
      <vt:lpstr>KNN</vt:lpstr>
      <vt:lpstr>Random Forest:</vt:lpstr>
      <vt:lpstr>NEURAL NETWORK</vt:lpstr>
      <vt:lpstr>Ensemble Model: </vt:lpstr>
      <vt:lpstr> Conclusion: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–Click Prediction Analysis</dc:title>
  <dc:creator>satish tirumalapudi</dc:creator>
  <cp:lastModifiedBy>satish tirumalapudi</cp:lastModifiedBy>
  <cp:revision>14</cp:revision>
  <dcterms:modified xsi:type="dcterms:W3CDTF">2022-10-09T17:16:45Z</dcterms:modified>
</cp:coreProperties>
</file>